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485" autoAdjust="0"/>
  </p:normalViewPr>
  <p:slideViewPr>
    <p:cSldViewPr snapToGrid="0">
      <p:cViewPr varScale="1">
        <p:scale>
          <a:sx n="100" d="100"/>
          <a:sy n="100" d="100"/>
        </p:scale>
        <p:origin x="9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Revenue</a:t>
            </a:r>
            <a:r>
              <a:rPr lang="en-US" baseline="0"/>
              <a:t> and Costs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537-40CF-814A-7A69F1FA7DB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('Powerpoint Info'!$A$7,'Powerpoint Info'!$A$15,'Powerpoint Info'!$A$17)</c:f>
              <c:strCache>
                <c:ptCount val="3"/>
                <c:pt idx="0">
                  <c:v>Gross Revenue</c:v>
                </c:pt>
                <c:pt idx="1">
                  <c:v>Total Yearly Costs</c:v>
                </c:pt>
                <c:pt idx="2">
                  <c:v>Net Revenue</c:v>
                </c:pt>
              </c:strCache>
            </c:strRef>
          </c:cat>
          <c:val>
            <c:numRef>
              <c:f>('Powerpoint Info'!$B$7,'Powerpoint Info'!$B$15,'Powerpoint Info'!$B$17)</c:f>
              <c:numCache>
                <c:formatCode>"$"#,##0</c:formatCode>
                <c:ptCount val="3"/>
                <c:pt idx="0">
                  <c:v>64866040</c:v>
                </c:pt>
                <c:pt idx="1">
                  <c:v>30320297.919999979</c:v>
                </c:pt>
                <c:pt idx="2">
                  <c:v>34545742.080000021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537-40CF-814A-7A69F1FA7DB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04937423"/>
        <c:axId val="1402150847"/>
      </c:barChart>
      <c:catAx>
        <c:axId val="14049374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02150847"/>
        <c:crosses val="autoZero"/>
        <c:auto val="1"/>
        <c:lblAlgn val="ctr"/>
        <c:lblOffset val="100"/>
        <c:noMultiLvlLbl val="0"/>
      </c:catAx>
      <c:valAx>
        <c:axId val="1402150847"/>
        <c:scaling>
          <c:orientation val="minMax"/>
        </c:scaling>
        <c:delete val="0"/>
        <c:axPos val="l"/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049374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AD8040-F3AC-4CD4-A243-832514293CC0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75B1C-148A-4966-B713-D2C0D2C85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420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-Current profit margin is 53% though initial purchasing costs and costs associated with facilities are not included</a:t>
            </a:r>
          </a:p>
          <a:p>
            <a:r>
              <a:rPr lang="en-US" dirty="0"/>
              <a:t>-Locations are evenly profitable</a:t>
            </a:r>
          </a:p>
          <a:p>
            <a:r>
              <a:rPr lang="en-US" dirty="0"/>
              <a:t>-Insurance costs are based on 11 months though data shows transactions only for 10.5 months</a:t>
            </a:r>
          </a:p>
          <a:p>
            <a:r>
              <a:rPr lang="en-US" dirty="0"/>
              <a:t>-Accidents are evenly distributed by age and gender, length of rentals also evenly distributed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75B1C-148A-4966-B713-D2C0D2C852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726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-Most bottom performers have low car counts indicating possible outliers</a:t>
            </a:r>
          </a:p>
          <a:p>
            <a:r>
              <a:rPr lang="en-US" dirty="0"/>
              <a:t>-Scions seem to demonstrate the greatest opportunity for growth as it seems to not be an outlier and not already overstocked at locations</a:t>
            </a:r>
          </a:p>
          <a:p>
            <a:r>
              <a:rPr lang="en-US" dirty="0"/>
              <a:t>-Only 28/4000 (less than 1%) are unprofitable indicating that the market can handle higher inventory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75B1C-148A-4966-B713-D2C0D2C8529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34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-Strategy 1 and 2 are focused on cutting costs, Strategy 3 and 4 are focused on increasing revenue streams</a:t>
            </a:r>
          </a:p>
          <a:p>
            <a:r>
              <a:rPr lang="en-US" dirty="0"/>
              <a:t>-All strategies can be executed independently and don’t seem to interfere with each other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75B1C-148A-4966-B713-D2C0D2C8529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04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-Cutting costs seems to have minimal effect on profits though managing costs is imperative when scaling at volume</a:t>
            </a:r>
          </a:p>
          <a:p>
            <a:r>
              <a:rPr lang="en-US" dirty="0"/>
              <a:t>-Increasing rental costs seem to be most impactful though it may affect consumer demand. Possibly adjusting pricing structure to frontload costs may better minimize cuts to demand</a:t>
            </a:r>
          </a:p>
          <a:p>
            <a:r>
              <a:rPr lang="en-US" dirty="0"/>
              <a:t>-Executing on the strategy combined shows dramatic growth on profits with over $11 million earned at a 32% increase.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75B1C-148A-4966-B713-D2C0D2C8529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102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75B1C-148A-4966-B713-D2C0D2C852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464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752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5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90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727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35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22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58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87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184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239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58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06C18A1-646C-4FA9-A2BF-670F90E2916D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ACE4464A-6273-4CDA-A369-0A6B7E2A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09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B3C3E-FCFE-4FA1-B3E6-BD8DDB87BA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Lariat Recommendations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8C6D4-31A8-4AC9-AB1C-1FC8CC1963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Jeffrey Zhu</a:t>
            </a:r>
          </a:p>
        </p:txBody>
      </p:sp>
    </p:spTree>
    <p:extLst>
      <p:ext uri="{BB962C8B-B14F-4D97-AF65-F5344CB8AC3E}">
        <p14:creationId xmlns:p14="http://schemas.microsoft.com/office/powerpoint/2010/main" val="1946975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3420D-2AEB-4894-8972-728988001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situation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A467F8D-A7D1-47EE-8938-81A7E26BCE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6897927"/>
              </p:ext>
            </p:extLst>
          </p:nvPr>
        </p:nvGraphicFramePr>
        <p:xfrm>
          <a:off x="1211219" y="2540897"/>
          <a:ext cx="2806700" cy="3340485"/>
        </p:xfrm>
        <a:graphic>
          <a:graphicData uri="http://schemas.openxmlformats.org/drawingml/2006/table">
            <a:tbl>
              <a:tblPr/>
              <a:tblGrid>
                <a:gridCol w="1879600">
                  <a:extLst>
                    <a:ext uri="{9D8B030D-6E8A-4147-A177-3AD203B41FA5}">
                      <a16:colId xmlns:a16="http://schemas.microsoft.com/office/drawing/2014/main" val="1225786623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150772319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KPI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Results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83208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 of Cars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4,000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4308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 of Locations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0852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1323014"/>
                  </a:ext>
                </a:extLst>
              </a:tr>
              <a:tr h="5191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Gross Revenue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$64,866,040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08682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 of Transactions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100,000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463614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Revenue/Transaction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$649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59712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Revenue/Car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$16,217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5547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Revenue/Location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$1,297,321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78346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9440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Yearly Costs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$25,890,614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928054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Insurance Costs (yearly)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$4,429,684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9527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Yearly Costs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$30,320,298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9653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527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 Revenue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$34,545,742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4873765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20FAEBD-5BC0-4C07-84C0-C2C1EA584C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1989214"/>
              </p:ext>
            </p:extLst>
          </p:nvPr>
        </p:nvGraphicFramePr>
        <p:xfrm>
          <a:off x="4892180" y="2540897"/>
          <a:ext cx="4572000" cy="33099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5167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F732B-2A87-4A9A-9EA3-726DEF226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3086" y="345123"/>
            <a:ext cx="7729728" cy="1188720"/>
          </a:xfrm>
        </p:spPr>
        <p:txBody>
          <a:bodyPr/>
          <a:lstStyle/>
          <a:p>
            <a:r>
              <a:rPr lang="en-US" dirty="0"/>
              <a:t>Top and Worst Performers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B18793D-5F9C-4A26-8A3C-E42D30C463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6887873"/>
              </p:ext>
            </p:extLst>
          </p:nvPr>
        </p:nvGraphicFramePr>
        <p:xfrm>
          <a:off x="787532" y="2753848"/>
          <a:ext cx="5230418" cy="3663731"/>
        </p:xfrm>
        <a:graphic>
          <a:graphicData uri="http://schemas.openxmlformats.org/drawingml/2006/table">
            <a:tbl>
              <a:tblPr/>
              <a:tblGrid>
                <a:gridCol w="662984">
                  <a:extLst>
                    <a:ext uri="{9D8B030D-6E8A-4147-A177-3AD203B41FA5}">
                      <a16:colId xmlns:a16="http://schemas.microsoft.com/office/drawing/2014/main" val="13876653"/>
                    </a:ext>
                  </a:extLst>
                </a:gridCol>
                <a:gridCol w="809605">
                  <a:extLst>
                    <a:ext uri="{9D8B030D-6E8A-4147-A177-3AD203B41FA5}">
                      <a16:colId xmlns:a16="http://schemas.microsoft.com/office/drawing/2014/main" val="1047432348"/>
                    </a:ext>
                  </a:extLst>
                </a:gridCol>
                <a:gridCol w="733107">
                  <a:extLst>
                    <a:ext uri="{9D8B030D-6E8A-4147-A177-3AD203B41FA5}">
                      <a16:colId xmlns:a16="http://schemas.microsoft.com/office/drawing/2014/main" val="1097479015"/>
                    </a:ext>
                  </a:extLst>
                </a:gridCol>
                <a:gridCol w="638933">
                  <a:extLst>
                    <a:ext uri="{9D8B030D-6E8A-4147-A177-3AD203B41FA5}">
                      <a16:colId xmlns:a16="http://schemas.microsoft.com/office/drawing/2014/main" val="1862681246"/>
                    </a:ext>
                  </a:extLst>
                </a:gridCol>
                <a:gridCol w="44288">
                  <a:extLst>
                    <a:ext uri="{9D8B030D-6E8A-4147-A177-3AD203B41FA5}">
                      <a16:colId xmlns:a16="http://schemas.microsoft.com/office/drawing/2014/main" val="998388141"/>
                    </a:ext>
                  </a:extLst>
                </a:gridCol>
                <a:gridCol w="1123906">
                  <a:extLst>
                    <a:ext uri="{9D8B030D-6E8A-4147-A177-3AD203B41FA5}">
                      <a16:colId xmlns:a16="http://schemas.microsoft.com/office/drawing/2014/main" val="181367560"/>
                    </a:ext>
                  </a:extLst>
                </a:gridCol>
                <a:gridCol w="809605">
                  <a:extLst>
                    <a:ext uri="{9D8B030D-6E8A-4147-A177-3AD203B41FA5}">
                      <a16:colId xmlns:a16="http://schemas.microsoft.com/office/drawing/2014/main" val="773745457"/>
                    </a:ext>
                  </a:extLst>
                </a:gridCol>
                <a:gridCol w="407990">
                  <a:extLst>
                    <a:ext uri="{9D8B030D-6E8A-4147-A177-3AD203B41FA5}">
                      <a16:colId xmlns:a16="http://schemas.microsoft.com/office/drawing/2014/main" val="2058200740"/>
                    </a:ext>
                  </a:extLst>
                </a:gridCol>
              </a:tblGrid>
              <a:tr h="781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Make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of Profit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Count of car_id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Make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of Profit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Count of car_id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6813722"/>
                  </a:ext>
                </a:extLst>
              </a:tr>
              <a:tr h="288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Isuzu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$7,190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Aptera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$16,467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5171428"/>
                  </a:ext>
                </a:extLst>
              </a:tr>
              <a:tr h="288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Peugeot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$7,164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Merkur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$11,108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9039022"/>
                  </a:ext>
                </a:extLst>
              </a:tr>
              <a:tr h="288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Maybach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$6,980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Austin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$10,954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6703167"/>
                  </a:ext>
                </a:extLst>
              </a:tr>
              <a:tr h="288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Shelby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$6,876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Fiat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$10,834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137131"/>
                  </a:ext>
                </a:extLst>
              </a:tr>
              <a:tr h="288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Jensen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$6,610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Ram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$9,639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1408552"/>
                  </a:ext>
                </a:extLst>
              </a:tr>
              <a:tr h="288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$6,344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Aston Martin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$9,504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541507"/>
                  </a:ext>
                </a:extLst>
              </a:tr>
              <a:tr h="288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Spyker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$5,277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Subaru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$9,367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7425492"/>
                  </a:ext>
                </a:extLst>
              </a:tr>
              <a:tr h="288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Tesla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$4,862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Renault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$9,343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562701"/>
                  </a:ext>
                </a:extLst>
              </a:tr>
              <a:tr h="288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Citro√´n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$4,472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Scion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$9,331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2986696"/>
                  </a:ext>
                </a:extLst>
              </a:tr>
              <a:tr h="288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MG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$3,694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Saab</a:t>
                      </a:r>
                    </a:p>
                  </a:txBody>
                  <a:tcPr marL="9444" marR="9444" marT="9444" marB="0" anchor="b">
                    <a:lnL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$9,316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444" marR="9444" marT="9444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232546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1D4E764-977F-4983-8E02-85F2E905D33E}"/>
              </a:ext>
            </a:extLst>
          </p:cNvPr>
          <p:cNvSpPr txBox="1"/>
          <p:nvPr/>
        </p:nvSpPr>
        <p:spPr>
          <a:xfrm>
            <a:off x="1275127" y="2338078"/>
            <a:ext cx="1308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Bottom 10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5A16C9-BE94-4C3A-BE35-126A1A3D7F54}"/>
              </a:ext>
            </a:extLst>
          </p:cNvPr>
          <p:cNvSpPr txBox="1"/>
          <p:nvPr/>
        </p:nvSpPr>
        <p:spPr>
          <a:xfrm>
            <a:off x="4367869" y="2384516"/>
            <a:ext cx="8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10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8D2D913-539C-4FFC-BF02-98673CDD36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549645"/>
              </p:ext>
            </p:extLst>
          </p:nvPr>
        </p:nvGraphicFramePr>
        <p:xfrm>
          <a:off x="7142470" y="1953333"/>
          <a:ext cx="1892474" cy="4763685"/>
        </p:xfrm>
        <a:graphic>
          <a:graphicData uri="http://schemas.openxmlformats.org/drawingml/2006/table">
            <a:tbl>
              <a:tblPr/>
              <a:tblGrid>
                <a:gridCol w="1056929">
                  <a:extLst>
                    <a:ext uri="{9D8B030D-6E8A-4147-A177-3AD203B41FA5}">
                      <a16:colId xmlns:a16="http://schemas.microsoft.com/office/drawing/2014/main" val="1699029320"/>
                    </a:ext>
                  </a:extLst>
                </a:gridCol>
                <a:gridCol w="835545">
                  <a:extLst>
                    <a:ext uri="{9D8B030D-6E8A-4147-A177-3AD203B41FA5}">
                      <a16:colId xmlns:a16="http://schemas.microsoft.com/office/drawing/2014/main" val="1247199213"/>
                    </a:ext>
                  </a:extLst>
                </a:gridCol>
              </a:tblGrid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Car Id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Profit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6982276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8104913492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-$2,081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719520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1789599504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-$1,974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3589043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6553562563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-$1,721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1685533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6365941331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-$1,647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194447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4787252232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-$1,630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163211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4972170190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-$1,447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6692316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7454894062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-$1,427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386174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8712646490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-$1,323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1920173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8593303641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-$1,281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6132741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3817452896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-$1,115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402066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1926182812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-$927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898882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8536852151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-$868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8263580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4722537879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-$842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3521887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7085421126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-$723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1010431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9415403535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-$537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651997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1341169472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-$515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9200697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9267302515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-$505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226720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2434012221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-$502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7034728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7661170051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-$479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723533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4022698187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-$444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1440403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7272315784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-$444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3417385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6133226455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-$422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492628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9510696064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-$264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0341419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3125917085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-$248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0642674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9532078851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-$133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958059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5105946723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-$99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9471734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545427347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-$59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9721445"/>
                  </a:ext>
                </a:extLst>
              </a:tr>
              <a:tr h="164265"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2897053453</a:t>
                      </a:r>
                    </a:p>
                  </a:txBody>
                  <a:tcPr marL="5348" marR="5348" marT="5348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-$24</a:t>
                      </a:r>
                    </a:p>
                  </a:txBody>
                  <a:tcPr marL="5348" marR="5348" marT="534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969163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9D60899-2859-4705-BF45-7162E8FB6FA5}"/>
              </a:ext>
            </a:extLst>
          </p:cNvPr>
          <p:cNvSpPr txBox="1"/>
          <p:nvPr/>
        </p:nvSpPr>
        <p:spPr>
          <a:xfrm>
            <a:off x="7018334" y="1589847"/>
            <a:ext cx="291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Cars Running at a Loss</a:t>
            </a:r>
          </a:p>
        </p:txBody>
      </p:sp>
    </p:spTree>
    <p:extLst>
      <p:ext uri="{BB962C8B-B14F-4D97-AF65-F5344CB8AC3E}">
        <p14:creationId xmlns:p14="http://schemas.microsoft.com/office/powerpoint/2010/main" val="2541976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E1ECA-B870-4138-8F06-660A88E82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DC4B9-A9EE-46BD-BF88-6F8235729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/>
          <a:lstStyle/>
          <a:p>
            <a:pPr marL="0" indent="0">
              <a:buNone/>
            </a:pPr>
            <a:r>
              <a:rPr lang="en-US" b="1" i="1" dirty="0"/>
              <a:t>Objective:</a:t>
            </a:r>
            <a:r>
              <a:rPr lang="en-US" dirty="0"/>
              <a:t> Maximize cost efficiency and identify growth opportunities.</a:t>
            </a:r>
            <a:endParaRPr lang="en-US" b="1" i="1" dirty="0"/>
          </a:p>
          <a:p>
            <a:pPr marL="0" indent="0">
              <a:buNone/>
            </a:pPr>
            <a:r>
              <a:rPr lang="en-US" b="1" dirty="0"/>
              <a:t>Strategy 1: </a:t>
            </a:r>
            <a:r>
              <a:rPr lang="en-US" dirty="0"/>
              <a:t>Negotiate insurance rates down 10%.</a:t>
            </a:r>
          </a:p>
          <a:p>
            <a:pPr marL="0" indent="0">
              <a:buNone/>
            </a:pPr>
            <a:r>
              <a:rPr lang="en-US" b="1" dirty="0"/>
              <a:t>Strategy 2: </a:t>
            </a:r>
            <a:r>
              <a:rPr lang="en-US" dirty="0"/>
              <a:t>Replace non-profitable cars with Scion cars.</a:t>
            </a:r>
          </a:p>
          <a:p>
            <a:pPr marL="0" indent="0">
              <a:buNone/>
            </a:pPr>
            <a:r>
              <a:rPr lang="en-US" b="1" dirty="0"/>
              <a:t>Strategy 3: </a:t>
            </a:r>
            <a:r>
              <a:rPr lang="en-US" dirty="0"/>
              <a:t>Add 5 additional locations.</a:t>
            </a:r>
          </a:p>
          <a:p>
            <a:pPr marL="0" indent="0">
              <a:buNone/>
            </a:pPr>
            <a:r>
              <a:rPr lang="en-US" b="1" dirty="0"/>
              <a:t>Strategy 4: </a:t>
            </a:r>
            <a:r>
              <a:rPr lang="en-US" dirty="0"/>
              <a:t>Raise rental costs 10%.</a:t>
            </a:r>
          </a:p>
          <a:p>
            <a:pPr marL="0" indent="0">
              <a:buNone/>
            </a:pPr>
            <a:r>
              <a:rPr lang="en-US" b="1" dirty="0"/>
              <a:t>Strategy Combined: </a:t>
            </a:r>
            <a:r>
              <a:rPr lang="en-US" dirty="0"/>
              <a:t>Minimize costs while pivoting to cars based on consumer behavior to attract new clients</a:t>
            </a:r>
          </a:p>
        </p:txBody>
      </p:sp>
    </p:spTree>
    <p:extLst>
      <p:ext uri="{BB962C8B-B14F-4D97-AF65-F5344CB8AC3E}">
        <p14:creationId xmlns:p14="http://schemas.microsoft.com/office/powerpoint/2010/main" val="2163315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96775-C220-41F0-A636-6D3C17C87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27796"/>
            <a:ext cx="7729728" cy="1188720"/>
          </a:xfrm>
        </p:spPr>
        <p:txBody>
          <a:bodyPr/>
          <a:lstStyle/>
          <a:p>
            <a:r>
              <a:rPr lang="en-US" dirty="0"/>
              <a:t>Strategy Forecast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91E0A0-BD8A-4DB0-91E0-518A16F6D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323" y="3004486"/>
            <a:ext cx="4353886" cy="37392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089C35-0823-41F1-8B0E-3CAF37FB2C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5699" y="1694888"/>
            <a:ext cx="7088938" cy="1130558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4EA6B58-A9A9-4C17-8040-5BCFB1CE76BE}"/>
              </a:ext>
            </a:extLst>
          </p:cNvPr>
          <p:cNvCxnSpPr>
            <a:cxnSpLocks/>
          </p:cNvCxnSpPr>
          <p:nvPr/>
        </p:nvCxnSpPr>
        <p:spPr>
          <a:xfrm>
            <a:off x="1174459" y="2903818"/>
            <a:ext cx="954667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580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EBB6C-380B-4641-A71E-CF4D1D214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2FF6C-032A-4909-9DB4-967CA6ED8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Execute the combined strategy plan</a:t>
            </a:r>
          </a:p>
          <a:p>
            <a:r>
              <a:rPr lang="en-US" dirty="0"/>
              <a:t>Monitor performance and results utilizing car dashboard tool provided</a:t>
            </a:r>
          </a:p>
          <a:p>
            <a:r>
              <a:rPr lang="en-US" dirty="0"/>
              <a:t>Explore adding more luxury cars while not overflooding market</a:t>
            </a:r>
          </a:p>
        </p:txBody>
      </p:sp>
    </p:spTree>
    <p:extLst>
      <p:ext uri="{BB962C8B-B14F-4D97-AF65-F5344CB8AC3E}">
        <p14:creationId xmlns:p14="http://schemas.microsoft.com/office/powerpoint/2010/main" val="21624317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515</TotalTime>
  <Words>580</Words>
  <Application>Microsoft Office PowerPoint</Application>
  <PresentationFormat>Widescreen</PresentationFormat>
  <Paragraphs>185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Gill Sans MT</vt:lpstr>
      <vt:lpstr>Parcel</vt:lpstr>
      <vt:lpstr>Lariat Recommendations</vt:lpstr>
      <vt:lpstr>Current situation</vt:lpstr>
      <vt:lpstr>Top and Worst Performers</vt:lpstr>
      <vt:lpstr>Strategy Options</vt:lpstr>
      <vt:lpstr>Strategy Forecast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Zhu</dc:creator>
  <cp:lastModifiedBy>Jeffrey Zhu</cp:lastModifiedBy>
  <cp:revision>10</cp:revision>
  <dcterms:created xsi:type="dcterms:W3CDTF">2020-12-18T22:41:42Z</dcterms:created>
  <dcterms:modified xsi:type="dcterms:W3CDTF">2020-12-19T07:22:16Z</dcterms:modified>
</cp:coreProperties>
</file>

<file path=docProps/thumbnail.jpeg>
</file>